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7" r:id="rId3"/>
    <p:sldId id="285" r:id="rId4"/>
    <p:sldId id="260" r:id="rId5"/>
    <p:sldId id="286" r:id="rId6"/>
    <p:sldId id="287" r:id="rId7"/>
    <p:sldId id="258" r:id="rId8"/>
    <p:sldId id="259" r:id="rId9"/>
    <p:sldId id="288" r:id="rId10"/>
    <p:sldId id="261" r:id="rId11"/>
    <p:sldId id="289" r:id="rId12"/>
    <p:sldId id="27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1D0C90-9A2D-4FE9-AC12-35313C7E76F6}">
  <a:tblStyle styleId="{7A1D0C90-9A2D-4FE9-AC12-35313C7E76F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029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77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98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38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01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679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5200"/>
            </a:lvl1pPr>
            <a:lvl2pPr lvl="1" rtl="0">
              <a:spcBef>
                <a:spcPts val="0"/>
              </a:spcBef>
              <a:buSzPct val="100000"/>
              <a:defRPr sz="5200"/>
            </a:lvl2pPr>
            <a:lvl3pPr lvl="2" rtl="0">
              <a:spcBef>
                <a:spcPts val="0"/>
              </a:spcBef>
              <a:buSzPct val="100000"/>
              <a:defRPr sz="5200"/>
            </a:lvl3pPr>
            <a:lvl4pPr lvl="3" rtl="0">
              <a:spcBef>
                <a:spcPts val="0"/>
              </a:spcBef>
              <a:buSzPct val="100000"/>
              <a:defRPr sz="5200"/>
            </a:lvl4pPr>
            <a:lvl5pPr lvl="4" rtl="0">
              <a:spcBef>
                <a:spcPts val="0"/>
              </a:spcBef>
              <a:buSzPct val="100000"/>
              <a:defRPr sz="5200"/>
            </a:lvl5pPr>
            <a:lvl6pPr lvl="5" rtl="0">
              <a:spcBef>
                <a:spcPts val="0"/>
              </a:spcBef>
              <a:buSzPct val="100000"/>
              <a:defRPr sz="5200"/>
            </a:lvl6pPr>
            <a:lvl7pPr lvl="6" rtl="0">
              <a:spcBef>
                <a:spcPts val="0"/>
              </a:spcBef>
              <a:buSzPct val="100000"/>
              <a:defRPr sz="5200"/>
            </a:lvl7pPr>
            <a:lvl8pPr lvl="7" rtl="0">
              <a:spcBef>
                <a:spcPts val="0"/>
              </a:spcBef>
              <a:buSzPct val="100000"/>
              <a:defRPr sz="5200"/>
            </a:lvl8pPr>
            <a:lvl9pPr lvl="8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679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910424" y="1051950"/>
            <a:ext cx="5321400" cy="81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Abril Fatface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buSzPct val="100000"/>
              <a:buFont typeface="Abril Fatface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buSzPct val="100000"/>
              <a:buFont typeface="Abril Fatface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buSzPct val="100000"/>
              <a:buFont typeface="Abril Fatface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buSzPct val="100000"/>
              <a:buFont typeface="Abril Fatface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buSzPct val="100000"/>
              <a:buFont typeface="Abril Fatface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buSzPct val="100000"/>
              <a:buFont typeface="Abril Fatface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buSzPct val="100000"/>
              <a:buFont typeface="Abril Fatface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buSzPct val="100000"/>
              <a:buFont typeface="Abril Fatface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814275" y="892575"/>
            <a:ext cx="17088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b="1">
                <a:latin typeface="Raleway"/>
                <a:ea typeface="Raleway"/>
                <a:cs typeface="Raleway"/>
                <a:sym typeface="Raleway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0" t="0" r="0" b="0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0" t="0" r="0" b="0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599" cy="3933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679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buSzPct val="1000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buSzPct val="1000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buSzPct val="1000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buSzPct val="1000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buSzPct val="1000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buSzPct val="1000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buSzPct val="1000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buSzPct val="1000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0CAFC"/>
              </a:buClr>
              <a:buSzPct val="1000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rgbClr val="BDECE5"/>
              </a:buClr>
              <a:buSzPct val="1000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SzPct val="100000"/>
              <a:buFont typeface="Raleway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SzPct val="100000"/>
              <a:buFont typeface="Raleway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SzPct val="100000"/>
              <a:buFont typeface="Raleway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SzPct val="100000"/>
              <a:buFont typeface="Raleway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SzPct val="100000"/>
              <a:buFont typeface="Raleway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SzPct val="100000"/>
              <a:buFont typeface="Raleway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SzPct val="100000"/>
              <a:buFont typeface="Raleway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346520" y="1538371"/>
            <a:ext cx="5838600" cy="238155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th-TH" sz="4400" b="1" dirty="0"/>
              <a:t>การบริหารจัดการทุเรียนพันธุ์พื้นเมืองเพื่อเพิ่มมูลค่าอย่างยั่งยืน</a:t>
            </a:r>
            <a:endParaRPr lang="en" sz="4400" b="1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2223444" y="484321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69" y="164891"/>
            <a:ext cx="1737298" cy="1301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2031444" cy="190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br>
              <a:rPr lang="en-US" b="1" dirty="0"/>
            </a:br>
            <a:r>
              <a:rPr lang="th-TH" b="1" dirty="0"/>
              <a:t>ผลลัพธ์</a:t>
            </a:r>
            <a:br>
              <a:rPr lang="th-TH" b="1" dirty="0"/>
            </a:br>
            <a:r>
              <a:rPr lang="th-TH" b="1" dirty="0"/>
              <a:t>(</a:t>
            </a:r>
            <a:r>
              <a:rPr lang="en-US" b="1" dirty="0"/>
              <a:t>Out Come</a:t>
            </a:r>
            <a:r>
              <a:rPr lang="th-TH" b="1" dirty="0"/>
              <a:t>)</a:t>
            </a:r>
            <a:endParaRPr lang="en" b="1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775570" y="1465951"/>
            <a:ext cx="4016100" cy="24055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91666"/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dk1"/>
                </a:solidFill>
              </a:rPr>
              <a:t>ทุเรียนพันธุ์พื้นเมืองจังหวัดยะลาได้รับการจดทะเบียนทะเบียนสิ่งบ่งชี้ทางภูมิศาสตร์ (</a:t>
            </a:r>
            <a:r>
              <a:rPr lang="en-US" sz="2000" b="1" dirty="0">
                <a:solidFill>
                  <a:schemeClr val="dk1"/>
                </a:solidFill>
              </a:rPr>
              <a:t>GI</a:t>
            </a:r>
            <a:r>
              <a:rPr lang="th-TH" sz="2000" b="1" dirty="0">
                <a:solidFill>
                  <a:schemeClr val="dk1"/>
                </a:solidFill>
              </a:rPr>
              <a:t>)</a:t>
            </a:r>
          </a:p>
          <a:p>
            <a:pPr marL="342900" indent="-342900">
              <a:buClr>
                <a:schemeClr val="dk1"/>
              </a:buClr>
              <a:buSzPct val="91666"/>
              <a:buFont typeface="Arial" panose="020B0604020202020204" pitchFamily="34" charset="0"/>
              <a:buChar char="•"/>
            </a:pPr>
            <a:endParaRPr lang="th-TH" sz="2000" b="1" dirty="0">
              <a:solidFill>
                <a:schemeClr val="dk1"/>
              </a:solidFill>
            </a:endParaRPr>
          </a:p>
          <a:p>
            <a:pPr marL="342900" indent="-342900">
              <a:buClr>
                <a:schemeClr val="dk1"/>
              </a:buClr>
              <a:buSzPct val="91666"/>
              <a:buFont typeface="Arial" panose="020B0604020202020204" pitchFamily="34" charset="0"/>
              <a:buChar char="•"/>
            </a:pPr>
            <a:r>
              <a:rPr lang="th-TH" b="1" dirty="0"/>
              <a:t>ประชาชนมีรายได้เพิ่มขึ้น</a:t>
            </a:r>
          </a:p>
          <a:p>
            <a:pPr>
              <a:buClr>
                <a:schemeClr val="dk1"/>
              </a:buClr>
              <a:buSzPct val="91666"/>
              <a:buNone/>
            </a:pPr>
            <a:endParaRPr lang="th-TH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69" y="164891"/>
            <a:ext cx="1737298" cy="1301060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2223444" y="484321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2031444" cy="190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br>
              <a:rPr lang="en-US" b="1" dirty="0"/>
            </a:br>
            <a:r>
              <a:rPr lang="th-TH" b="1" dirty="0"/>
              <a:t>ผลกระทบ</a:t>
            </a:r>
            <a:br>
              <a:rPr lang="th-TH" b="1" dirty="0"/>
            </a:br>
            <a:r>
              <a:rPr lang="th-TH" b="1" dirty="0"/>
              <a:t>(</a:t>
            </a:r>
            <a:r>
              <a:rPr lang="en-US" b="1" dirty="0"/>
              <a:t>Impact</a:t>
            </a:r>
            <a:r>
              <a:rPr lang="th-TH" b="1" dirty="0"/>
              <a:t>)</a:t>
            </a:r>
            <a:endParaRPr lang="en" b="1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000424" y="1859465"/>
            <a:ext cx="4016100" cy="1243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91666"/>
              <a:buFont typeface="Arial" panose="020B0604020202020204" pitchFamily="34" charset="0"/>
              <a:buChar char="•"/>
            </a:pPr>
            <a:r>
              <a:rPr lang="th-TH" b="1" dirty="0"/>
              <a:t>ทุเรียนพันธุ์พื้นเมืองได้รับการอนุรักษ์และเกิดคุณค่าทางเศรษฐกิจ</a:t>
            </a:r>
            <a:endParaRPr lang="en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69" y="164891"/>
            <a:ext cx="1737298" cy="1301060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2223444" y="484321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453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 idx="4294967295"/>
          </p:nvPr>
        </p:nvSpPr>
        <p:spPr>
          <a:xfrm>
            <a:off x="1352175" y="994350"/>
            <a:ext cx="3622200" cy="73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Thanks!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ubTitle" idx="4294967295"/>
          </p:nvPr>
        </p:nvSpPr>
        <p:spPr>
          <a:xfrm>
            <a:off x="1221456" y="1732050"/>
            <a:ext cx="6007995" cy="209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Any questions?</a:t>
            </a:r>
            <a:endParaRPr lang="th-TH" sz="1800" b="1" dirty="0"/>
          </a:p>
          <a:p>
            <a:pPr lvl="0" rtl="0">
              <a:spcBef>
                <a:spcPts val="0"/>
              </a:spcBef>
              <a:buNone/>
            </a:pPr>
            <a:endParaRPr lang="en" sz="1800" b="1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-TH" sz="1800" dirty="0"/>
              <a:t>	ศูนย์วิจัยความหลากหลายทางชีวภาพ เฉลิมพระเกียรติ </a:t>
            </a:r>
            <a:r>
              <a:rPr lang="en-US" sz="1800" dirty="0"/>
              <a:t>72</a:t>
            </a:r>
            <a:r>
              <a:rPr lang="th-TH" sz="1800" dirty="0"/>
              <a:t> พรรษา บรมราชินีนาถ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-TH" sz="1800" dirty="0"/>
              <a:t>	สถาบันวิจัยและพัฒนาชายแดนภาคใต้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-TH" sz="1800" dirty="0"/>
              <a:t>	มหาวิทยาลัยราชภัฏยะลา</a:t>
            </a:r>
            <a:endParaRPr lang="en" sz="1800" dirty="0"/>
          </a:p>
        </p:txBody>
      </p:sp>
      <p:grpSp>
        <p:nvGrpSpPr>
          <p:cNvPr id="242" name="Shape 242"/>
          <p:cNvGrpSpPr/>
          <p:nvPr/>
        </p:nvGrpSpPr>
        <p:grpSpPr>
          <a:xfrm>
            <a:off x="6550702" y="715761"/>
            <a:ext cx="1357498" cy="1143020"/>
            <a:chOff x="1233350" y="1619250"/>
            <a:chExt cx="466500" cy="456725"/>
          </a:xfrm>
        </p:grpSpPr>
        <p:sp>
          <p:nvSpPr>
            <p:cNvPr id="243" name="Shape 24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4" name="Shape 244"/>
            <p:cNvSpPr/>
            <p:nvPr/>
          </p:nvSpPr>
          <p:spPr>
            <a:xfrm>
              <a:off x="1382325" y="1788631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กล่องข้อความ 8"/>
          <p:cNvSpPr txBox="1"/>
          <p:nvPr/>
        </p:nvSpPr>
        <p:spPr>
          <a:xfrm>
            <a:off x="2223444" y="484321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929113" y="1490360"/>
            <a:ext cx="2106395" cy="9605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-TH" sz="3600" b="1" dirty="0"/>
              <a:t>เป้าหมาย</a:t>
            </a:r>
            <a:endParaRPr lang="en" sz="2200" b="1"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402532" y="1856401"/>
            <a:ext cx="5381703" cy="88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th-TH" sz="2400" b="1" dirty="0">
                <a:solidFill>
                  <a:schemeClr val="dk1"/>
                </a:solidFill>
              </a:rPr>
              <a:t>ทุเรียนพันธุ์พื้นเมืองจังหวัดยะลาได้รับ             การจดทะเบียนทะเบียนสิ่งบ่งชี้            ทางภูมิศาสตร์ (</a:t>
            </a:r>
            <a:r>
              <a:rPr lang="en-US" sz="2400" b="1" dirty="0">
                <a:solidFill>
                  <a:schemeClr val="dk1"/>
                </a:solidFill>
              </a:rPr>
              <a:t>GI</a:t>
            </a:r>
            <a:r>
              <a:rPr lang="th-TH" sz="2400" b="1" dirty="0">
                <a:solidFill>
                  <a:schemeClr val="dk1"/>
                </a:solidFill>
              </a:rPr>
              <a:t>)</a:t>
            </a:r>
            <a:endParaRPr lang="en" sz="2400" b="1" dirty="0">
              <a:solidFill>
                <a:schemeClr val="dk1"/>
              </a:solidFill>
            </a:endParaRPr>
          </a:p>
        </p:txBody>
      </p:sp>
      <p:grpSp>
        <p:nvGrpSpPr>
          <p:cNvPr id="10" name="Shape 367"/>
          <p:cNvGrpSpPr/>
          <p:nvPr/>
        </p:nvGrpSpPr>
        <p:grpSpPr>
          <a:xfrm>
            <a:off x="8100650" y="3234784"/>
            <a:ext cx="801974" cy="782580"/>
            <a:chOff x="5970800" y="1619250"/>
            <a:chExt cx="428650" cy="456725"/>
          </a:xfrm>
        </p:grpSpPr>
        <p:sp>
          <p:nvSpPr>
            <p:cNvPr id="11" name="Shape 36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36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37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371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372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007" y="170130"/>
            <a:ext cx="2080566" cy="1558133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2223444" y="484321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 idx="4294967295"/>
          </p:nvPr>
        </p:nvSpPr>
        <p:spPr>
          <a:xfrm>
            <a:off x="954935" y="1588303"/>
            <a:ext cx="4164205" cy="73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th-TH" sz="5400" b="1" dirty="0"/>
              <a:t>ที่มาและความสำคัญ</a:t>
            </a:r>
            <a:endParaRPr lang="en" sz="5400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19649" y="1057376"/>
            <a:ext cx="4248234" cy="3181497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2223444" y="484321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837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910424" y="1051950"/>
            <a:ext cx="5321400" cy="8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-TH" sz="2000" dirty="0"/>
              <a:t>	จากการสำรวจทุเรียนพื้นเมืองในตำบลลำพะยาในปี </a:t>
            </a:r>
            <a:r>
              <a:rPr lang="en-US" sz="2000" dirty="0"/>
              <a:t>2559 </a:t>
            </a:r>
            <a:r>
              <a:rPr lang="th-TH" sz="2000" dirty="0"/>
              <a:t>พบว่ามีความหลากหลายของชนิดพันธุ์และมีลักษณะเด่นทางด้านรสชาติที่แตกต่างกัน (พาตีเมาะ และคณะ</a:t>
            </a:r>
            <a:r>
              <a:rPr lang="en-US" sz="2000" dirty="0"/>
              <a:t>, 2559</a:t>
            </a:r>
            <a:r>
              <a:rPr lang="th-TH" sz="2000" dirty="0"/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th-TH" sz="2000" dirty="0"/>
              <a:t>	เพื่อให้ทุเรียนพันธุ์พื้นเมืองในจังหวัดยะลามีมูลค่าเพิ่ม และมีชื่อเสียง เป็นที่ยอมรับและตรงตามความต้องการของผู้บริโภค ซึ่งสอดคล้องกับวาระจังหวัดยะลาที่ต้องการให้ยะลาเป็นเมืองทุเรียน (</a:t>
            </a:r>
            <a:r>
              <a:rPr lang="en-US" sz="2000" dirty="0" err="1"/>
              <a:t>Yala</a:t>
            </a:r>
            <a:r>
              <a:rPr lang="en-US" sz="2000" dirty="0"/>
              <a:t> Durian City</a:t>
            </a:r>
            <a:r>
              <a:rPr lang="th-TH" sz="2000" dirty="0"/>
              <a:t>)</a:t>
            </a:r>
            <a:r>
              <a:rPr lang="en-US" sz="2000" dirty="0"/>
              <a:t> (</a:t>
            </a:r>
            <a:r>
              <a:rPr lang="th-TH" sz="2000" dirty="0"/>
              <a:t>สำนักข่าวกรมประชาสัมพันธ์</a:t>
            </a:r>
            <a:r>
              <a:rPr lang="en-US" sz="2000" dirty="0"/>
              <a:t>, 2561)</a:t>
            </a:r>
            <a:r>
              <a:rPr lang="th-TH" sz="2000" dirty="0"/>
              <a:t> 	</a:t>
            </a:r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990" y="33064"/>
            <a:ext cx="2455320" cy="1838786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2223444" y="484321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22" y="164891"/>
            <a:ext cx="5221297" cy="4815466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831173" y="4642600"/>
            <a:ext cx="29080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http://srdi.yru.ac.th/bcqy/page/687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223444" y="484321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971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023095" y="4673940"/>
            <a:ext cx="29080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http://srdi.yru.ac.th/bcqy/page/687</a:t>
            </a:r>
          </a:p>
        </p:txBody>
      </p:sp>
      <p:pic>
        <p:nvPicPr>
          <p:cNvPr id="1026" name="Picture 2" descr="http://srdi.yru.ac.th/bcqy/backend/web/file-uploads/Xr-rYN1mzPIoQnN2YYFCYA/thumbnail/b12ac5817d9bc6cbb3acc0d3110983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49" y="67454"/>
            <a:ext cx="3799651" cy="49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2223444" y="490317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341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 idx="4294967295"/>
          </p:nvPr>
        </p:nvSpPr>
        <p:spPr>
          <a:xfrm>
            <a:off x="1502077" y="2202900"/>
            <a:ext cx="3622200" cy="73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-TH" sz="5400" b="1" dirty="0"/>
              <a:t>ยุทธศาสตร์ </a:t>
            </a:r>
            <a:endParaRPr lang="en" sz="5400" b="1" dirty="0"/>
          </a:p>
        </p:txBody>
      </p:sp>
      <p:pic>
        <p:nvPicPr>
          <p:cNvPr id="6" name="Shape 73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15229" r="15229"/>
          <a:stretch/>
        </p:blipFill>
        <p:spPr>
          <a:xfrm>
            <a:off x="5557550" y="542350"/>
            <a:ext cx="2822500" cy="40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169" y="164891"/>
            <a:ext cx="1737298" cy="1301060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2223444" y="484321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1308689" y="445783"/>
            <a:ext cx="6406310" cy="6164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1.</a:t>
            </a:r>
            <a:r>
              <a:rPr lang="th-TH" sz="2400" dirty="0"/>
              <a:t>ยุทธศาสตร์ชาติ </a:t>
            </a:r>
            <a:r>
              <a:rPr lang="en-US" sz="2400" dirty="0"/>
              <a:t>20 </a:t>
            </a:r>
            <a:r>
              <a:rPr lang="th-TH" sz="2400" dirty="0"/>
              <a:t>ปี</a:t>
            </a:r>
            <a:endParaRPr lang="en" sz="2400" dirty="0"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1434002" y="899352"/>
            <a:ext cx="6783105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th-TH" dirty="0"/>
              <a:t>ยุทธศาสตร์ที่ 1 : ด้านความมั่นคง</a:t>
            </a:r>
          </a:p>
          <a:p>
            <a:pPr lvl="0"/>
            <a:r>
              <a:rPr lang="th-TH" dirty="0"/>
              <a:t>เป้าประสงค์ 1.5 การบริหารจัดการความมั่นคงให้สอดคล้องกับแผนงานพัฒนา</a:t>
            </a:r>
            <a:r>
              <a:rPr lang="th-TH" dirty="0" err="1"/>
              <a:t>อื่นๆ</a:t>
            </a:r>
            <a:r>
              <a:rPr lang="th-TH" dirty="0"/>
              <a:t> เพื่อช่วยเหลือประชาชน และร่วมพัฒนาประเทศ</a:t>
            </a:r>
            <a:endParaRPr lang="en" dirty="0"/>
          </a:p>
        </p:txBody>
      </p:sp>
      <p:sp>
        <p:nvSpPr>
          <p:cNvPr id="4" name="Shape 78"/>
          <p:cNvSpPr txBox="1">
            <a:spLocks/>
          </p:cNvSpPr>
          <p:nvPr/>
        </p:nvSpPr>
        <p:spPr>
          <a:xfrm>
            <a:off x="1274563" y="1776798"/>
            <a:ext cx="6406310" cy="556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" sz="2400" dirty="0"/>
              <a:t>2.</a:t>
            </a:r>
            <a:r>
              <a:rPr lang="th-TH" sz="2400" dirty="0"/>
              <a:t>ยุทธศาสตร์การพัฒนาประเทศ</a:t>
            </a:r>
            <a:endParaRPr lang="en" sz="2400" dirty="0"/>
          </a:p>
        </p:txBody>
      </p:sp>
      <p:sp>
        <p:nvSpPr>
          <p:cNvPr id="5" name="Shape 78"/>
          <p:cNvSpPr txBox="1">
            <a:spLocks/>
          </p:cNvSpPr>
          <p:nvPr/>
        </p:nvSpPr>
        <p:spPr>
          <a:xfrm>
            <a:off x="1274563" y="2792546"/>
            <a:ext cx="6406310" cy="718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th-TH" sz="2400" dirty="0"/>
              <a:t>3. ยุทธศาสตร์วิจัยและนวัตกรรมแห่งชาติ 20 ปี</a:t>
            </a:r>
            <a:endParaRPr lang="en" sz="2400" dirty="0"/>
          </a:p>
        </p:txBody>
      </p:sp>
      <p:sp>
        <p:nvSpPr>
          <p:cNvPr id="6" name="Shape 79"/>
          <p:cNvSpPr txBox="1">
            <a:spLocks/>
          </p:cNvSpPr>
          <p:nvPr/>
        </p:nvSpPr>
        <p:spPr>
          <a:xfrm>
            <a:off x="1434002" y="2194975"/>
            <a:ext cx="58326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h-TH" dirty="0"/>
              <a:t>ยุทธศาสตร์การวิจัยที่ 5 : การเสริมสร้างความมั่นคงแห่งชาติเพื่อการพัฒนาประเทศสู่ความมั่งคั่งและยั่งยืน</a:t>
            </a:r>
          </a:p>
          <a:p>
            <a:endParaRPr lang="en" dirty="0"/>
          </a:p>
        </p:txBody>
      </p:sp>
      <p:sp>
        <p:nvSpPr>
          <p:cNvPr id="7" name="Shape 79"/>
          <p:cNvSpPr txBox="1">
            <a:spLocks/>
          </p:cNvSpPr>
          <p:nvPr/>
        </p:nvSpPr>
        <p:spPr>
          <a:xfrm>
            <a:off x="1434002" y="3309060"/>
            <a:ext cx="5832600" cy="4985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h-TH" dirty="0"/>
              <a:t>1.  การวิจัยและนวัตกรรมเพื่อสร้างความมั่งคั่งทางเศรษฐกิจ</a:t>
            </a:r>
            <a:endParaRPr lang="en" dirty="0"/>
          </a:p>
        </p:txBody>
      </p:sp>
      <p:sp>
        <p:nvSpPr>
          <p:cNvPr id="8" name="Shape 78"/>
          <p:cNvSpPr txBox="1">
            <a:spLocks/>
          </p:cNvSpPr>
          <p:nvPr/>
        </p:nvSpPr>
        <p:spPr>
          <a:xfrm>
            <a:off x="1199613" y="3671400"/>
            <a:ext cx="7217364" cy="615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bril Fatface"/>
              <a:buNone/>
              <a:defRPr sz="52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buSzPct val="1000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2400" dirty="0"/>
              <a:t>3</a:t>
            </a:r>
            <a:r>
              <a:rPr lang="en" sz="2400" dirty="0"/>
              <a:t>.</a:t>
            </a:r>
            <a:r>
              <a:rPr lang="th-TH" sz="2400" dirty="0"/>
              <a:t>ยุทธศาสตร์การวิจัยของชาติรายประเด็น</a:t>
            </a:r>
            <a:endParaRPr lang="en" sz="2400" dirty="0"/>
          </a:p>
        </p:txBody>
      </p:sp>
      <p:sp>
        <p:nvSpPr>
          <p:cNvPr id="17" name="Shape 79"/>
          <p:cNvSpPr txBox="1">
            <a:spLocks/>
          </p:cNvSpPr>
          <p:nvPr/>
        </p:nvSpPr>
        <p:spPr>
          <a:xfrm>
            <a:off x="1434002" y="4136866"/>
            <a:ext cx="6982975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h-TH" dirty="0"/>
              <a:t>ยุทธศาสตร์การวิจัยรายประเด็นด้านพืชสวน (ไม้ผล พืชผัก และไม้ดอกไม้ประดับ) 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328" y="103467"/>
            <a:ext cx="1737298" cy="1301060"/>
          </a:xfrm>
          <a:prstGeom prst="rect">
            <a:avLst/>
          </a:prstGeom>
        </p:spPr>
      </p:pic>
      <p:sp>
        <p:nvSpPr>
          <p:cNvPr id="19" name="กล่องข้อความ 18"/>
          <p:cNvSpPr txBox="1"/>
          <p:nvPr/>
        </p:nvSpPr>
        <p:spPr>
          <a:xfrm>
            <a:off x="2223444" y="485820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รูปภาพ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69" y="164891"/>
            <a:ext cx="1737298" cy="130106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04930" y="1813808"/>
            <a:ext cx="3125449" cy="80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dirty="0">
                <a:latin typeface="Abril Fatface"/>
              </a:rPr>
              <a:t>การบริหารจัดการทุเรียนพันธุ์พื้นเมืองเพื่อเพิ่มมูลค่าอย่างยั่งยืน</a:t>
            </a:r>
            <a:endParaRPr lang="en-US" sz="2000" dirty="0">
              <a:latin typeface="Abril Fatface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46551" y="732645"/>
            <a:ext cx="2908091" cy="7738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/>
              <a:t>กระบวนการพัฒนาทุเรียนพันธุ์พื้นเมืองเพื่อจดทะเบียนสิ่งบ่งชี้ทางภูมิศาสตร์ (</a:t>
            </a:r>
            <a:r>
              <a:rPr lang="en-US" sz="1800" dirty="0"/>
              <a:t>GI</a:t>
            </a:r>
            <a:r>
              <a:rPr lang="th-TH" sz="1800" dirty="0"/>
              <a:t>)</a:t>
            </a:r>
            <a:endParaRPr lang="en-US" sz="18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74164" y="3344858"/>
            <a:ext cx="2840636" cy="3881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/>
              <a:t>การจัดการการผลิตทุเรียนอย่างยั่งยืน</a:t>
            </a:r>
            <a:endParaRPr lang="en-US" sz="18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867865" y="275588"/>
            <a:ext cx="3091912" cy="584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/>
              <a:t>การรับรู้และทัศนคติที่มีผลต่อพฤติกรรมการเลือกซื้อทุเรียนพันธุ์พื้นเมือง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867865" y="951536"/>
            <a:ext cx="3667890" cy="3259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/>
              <a:t>การประเมินความสัมพันธ์ทางพันธุกรรมการจำแนก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876503" y="2006544"/>
            <a:ext cx="3083274" cy="7763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/>
              <a:t>การวิเคราะห์ความแปรปรวนของสภาพอากาศและคุณสมบัติของดินต่อผลผลิตทุเรียนฯ</a:t>
            </a:r>
            <a:endParaRPr lang="en-US" sz="18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876503" y="2976776"/>
            <a:ext cx="3083274" cy="399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/>
              <a:t>การพัฒนาและสร้างแบรนด์ทุเรียนฯ</a:t>
            </a:r>
            <a:endParaRPr lang="en-US" sz="18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920965" y="4079765"/>
            <a:ext cx="3443546" cy="9569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/>
              <a:t>การวางแผนการผลิตทางการเกษตรของทุเรียน ตามหลักปรัชญาเศรษฐกิจพอเพียง โดยใช้ </a:t>
            </a:r>
            <a:r>
              <a:rPr lang="en-US" dirty="0"/>
              <a:t>Linear</a:t>
            </a:r>
            <a:r>
              <a:rPr lang="th-TH" dirty="0"/>
              <a:t>  </a:t>
            </a:r>
            <a:r>
              <a:rPr lang="en-US" dirty="0"/>
              <a:t>Programming</a:t>
            </a:r>
            <a:endParaRPr lang="en-US" sz="1800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920965" y="3538947"/>
            <a:ext cx="3038812" cy="4356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/>
              <a:t>การควบคุมการผลิต</a:t>
            </a:r>
            <a:endParaRPr lang="en-US" sz="1800" dirty="0"/>
          </a:p>
        </p:txBody>
      </p:sp>
      <p:cxnSp>
        <p:nvCxnSpPr>
          <p:cNvPr id="17" name="ตัวเชื่อมต่อตรง 16"/>
          <p:cNvCxnSpPr/>
          <p:nvPr/>
        </p:nvCxnSpPr>
        <p:spPr>
          <a:xfrm flipH="1">
            <a:off x="2694482" y="1531718"/>
            <a:ext cx="1" cy="3072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endCxn id="4" idx="0"/>
          </p:cNvCxnSpPr>
          <p:nvPr/>
        </p:nvCxnSpPr>
        <p:spPr>
          <a:xfrm>
            <a:off x="2694482" y="2615782"/>
            <a:ext cx="0" cy="7290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flipV="1">
            <a:off x="4377128" y="1154571"/>
            <a:ext cx="490737" cy="102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4419048" y="1291031"/>
            <a:ext cx="490737" cy="2342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>
            <a:endCxn id="12" idx="1"/>
          </p:cNvCxnSpPr>
          <p:nvPr/>
        </p:nvCxnSpPr>
        <p:spPr>
          <a:xfrm>
            <a:off x="4377128" y="1421453"/>
            <a:ext cx="499375" cy="9732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>
            <a:stCxn id="4" idx="3"/>
          </p:cNvCxnSpPr>
          <p:nvPr/>
        </p:nvCxnSpPr>
        <p:spPr>
          <a:xfrm flipV="1">
            <a:off x="4114800" y="3166229"/>
            <a:ext cx="730579" cy="372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>
            <a:endCxn id="15" idx="1"/>
          </p:cNvCxnSpPr>
          <p:nvPr/>
        </p:nvCxnSpPr>
        <p:spPr>
          <a:xfrm>
            <a:off x="4131759" y="3603325"/>
            <a:ext cx="789206" cy="1534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4140397" y="3680062"/>
            <a:ext cx="727468" cy="6303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สี่เหลี่ยมผืนผ้า 38"/>
          <p:cNvSpPr/>
          <p:nvPr/>
        </p:nvSpPr>
        <p:spPr>
          <a:xfrm>
            <a:off x="4867865" y="1382649"/>
            <a:ext cx="3667890" cy="3259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/>
              <a:t>การเปรียบเทียบทุเรียนฯยะลากับทุเรียนพันธุ์</a:t>
            </a:r>
            <a:r>
              <a:rPr lang="th-TH" sz="1800" dirty="0" err="1"/>
              <a:t>อื่นๆ</a:t>
            </a:r>
            <a:endParaRPr lang="en-US" sz="1800" dirty="0"/>
          </a:p>
        </p:txBody>
      </p:sp>
      <p:cxnSp>
        <p:nvCxnSpPr>
          <p:cNvPr id="40" name="ตัวเชื่อมต่อตรง 39"/>
          <p:cNvCxnSpPr>
            <a:endCxn id="6" idx="1"/>
          </p:cNvCxnSpPr>
          <p:nvPr/>
        </p:nvCxnSpPr>
        <p:spPr>
          <a:xfrm flipV="1">
            <a:off x="4361566" y="567896"/>
            <a:ext cx="506299" cy="399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กล่องข้อความ 42"/>
          <p:cNvSpPr txBox="1"/>
          <p:nvPr/>
        </p:nvSpPr>
        <p:spPr>
          <a:xfrm>
            <a:off x="2223444" y="4843218"/>
            <a:ext cx="680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/>
              <a:t>ศูนย์วิจัยความหลากหลายทางชีวภาพฯ สถาบันวิจัยฯ มหาวิทยาลัยราชภัฏยะลา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7440625"/>
      </p:ext>
    </p:extLst>
  </p:cSld>
  <p:clrMapOvr>
    <a:masterClrMapping/>
  </p:clrMapOvr>
</p:sld>
</file>

<file path=ppt/theme/theme1.xml><?xml version="1.0" encoding="utf-8"?>
<a:theme xmlns:a="http://schemas.openxmlformats.org/drawingml/2006/main" name="Floriz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433</Words>
  <Application>Microsoft Office PowerPoint</Application>
  <PresentationFormat>นำเสนอทางหน้าจอ (16:9)</PresentationFormat>
  <Paragraphs>52</Paragraphs>
  <Slides>12</Slides>
  <Notes>12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Abril Fatface</vt:lpstr>
      <vt:lpstr>Arial</vt:lpstr>
      <vt:lpstr>Cordia New</vt:lpstr>
      <vt:lpstr>Raleway</vt:lpstr>
      <vt:lpstr>Florizel template</vt:lpstr>
      <vt:lpstr>การบริหารจัดการทุเรียนพันธุ์พื้นเมืองเพื่อเพิ่มมูลค่าอย่างยั่งยืน</vt:lpstr>
      <vt:lpstr>เป้าหมาย</vt:lpstr>
      <vt:lpstr>ที่มาและความสำคัญ</vt:lpstr>
      <vt:lpstr>งานนำเสนอ PowerPoint</vt:lpstr>
      <vt:lpstr>งานนำเสนอ PowerPoint</vt:lpstr>
      <vt:lpstr>งานนำเสนอ PowerPoint</vt:lpstr>
      <vt:lpstr>ยุทธศาสตร์ </vt:lpstr>
      <vt:lpstr>1.ยุทธศาสตร์ชาติ 20 ปี</vt:lpstr>
      <vt:lpstr>งานนำเสนอ PowerPoint</vt:lpstr>
      <vt:lpstr> ผลลัพธ์ (Out Come)</vt:lpstr>
      <vt:lpstr> ผลกระทบ (Impact)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การบริหารจัดการทุเรียนพันธุ์พื้นเมืองเพื่อเพิ่มมูลค่าอย่างยั่งยืน</dc:title>
  <dc:creator>nasree manae</dc:creator>
  <cp:lastModifiedBy>nasree manae</cp:lastModifiedBy>
  <cp:revision>21</cp:revision>
  <dcterms:modified xsi:type="dcterms:W3CDTF">2018-06-23T09:07:33Z</dcterms:modified>
</cp:coreProperties>
</file>